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3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8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57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4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8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1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3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7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7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C01E981-63D8-45F2-9EFA-AD593C71A4AA}" type="datetimeFigureOut">
              <a:rPr lang="en-US" smtClean="0"/>
              <a:t>20-06-2022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F23AFC1-8594-4679-8EC8-BCC50BDA7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4405-F521-4210-A5E8-77E06C82A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  <a:effectLst/>
              </a:rPr>
              <a:t>An  introduction  to  </a:t>
            </a:r>
            <a:r>
              <a:rPr lang="en-US" sz="6600" dirty="0">
                <a:solidFill>
                  <a:schemeClr val="accent1"/>
                </a:solidFill>
                <a:effectLst/>
              </a:rPr>
              <a:t>Molecular  orbitals</a:t>
            </a:r>
            <a:endParaRPr lang="en-US" sz="60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153C44-4707-446E-BE11-D268FF4476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By Frank Wensink</a:t>
            </a:r>
          </a:p>
          <a:p>
            <a:r>
              <a:rPr lang="en-US" dirty="0"/>
              <a:t>2022 June 20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8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EE341-A22C-43CA-9659-DBF2C8A4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Molecular Orbitals?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377A5-6A05-4C47-A316-EA2CBFC70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Orbitals (AO’s)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EA9D75-5241-4C3C-9C8A-A99DFBC9F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9" y="2715828"/>
            <a:ext cx="5535039" cy="324848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3C9A8-0DAC-4144-B323-CF933FC46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Molecular Orbitals (MO’s)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6493F-40B1-4A91-8B6F-7B0FEE8C44B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/>
              <a:t>Well…… Mix the AO’s and good luck…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64F61-42EF-4C90-AE05-877D6639D77E}"/>
              </a:ext>
            </a:extLst>
          </p:cNvPr>
          <p:cNvSpPr txBox="1"/>
          <p:nvPr/>
        </p:nvSpPr>
        <p:spPr>
          <a:xfrm>
            <a:off x="1499117" y="6226630"/>
            <a:ext cx="3327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Wikipedia File:Single electron orbitals.jpg</a:t>
            </a:r>
          </a:p>
        </p:txBody>
      </p:sp>
    </p:spTree>
    <p:extLst>
      <p:ext uri="{BB962C8B-B14F-4D97-AF65-F5344CB8AC3E}">
        <p14:creationId xmlns:p14="http://schemas.microsoft.com/office/powerpoint/2010/main" val="375774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DF67-9C9A-4906-837B-8E61A938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Molecule. Great. What’s next?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700DD9-8666-42CA-950B-F2ACA50B7D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3184" y="2046950"/>
            <a:ext cx="5621481" cy="37680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87635-7D05-4DA0-B7E4-E3E8E77F5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612" y="1951651"/>
            <a:ext cx="5047310" cy="457355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This presentation assumes the use of </a:t>
            </a:r>
            <a:r>
              <a:rPr lang="en-US" b="1" dirty="0"/>
              <a:t>Gaussian</a:t>
            </a:r>
            <a:r>
              <a:rPr lang="en-US" dirty="0"/>
              <a:t> for your computations and </a:t>
            </a:r>
            <a:r>
              <a:rPr lang="en-US" b="1" dirty="0" err="1"/>
              <a:t>Chemcraft</a:t>
            </a:r>
            <a:r>
              <a:rPr lang="en-US" dirty="0"/>
              <a:t> for visualization.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/>
              <a:t>How to obtain the MO’s?</a:t>
            </a:r>
          </a:p>
          <a:p>
            <a:r>
              <a:rPr lang="en-US" dirty="0"/>
              <a:t>Go back to the place where you run DFT calculations (and where your .</a:t>
            </a:r>
            <a:r>
              <a:rPr lang="en-US" dirty="0" err="1"/>
              <a:t>chk</a:t>
            </a:r>
            <a:r>
              <a:rPr lang="en-US" dirty="0"/>
              <a:t> file is)</a:t>
            </a:r>
          </a:p>
          <a:p>
            <a:r>
              <a:rPr lang="en-US" dirty="0" err="1"/>
              <a:t>Formchk</a:t>
            </a:r>
            <a:r>
              <a:rPr lang="en-US" dirty="0"/>
              <a:t> blabla.chk</a:t>
            </a:r>
          </a:p>
          <a:p>
            <a:r>
              <a:rPr lang="en-US" dirty="0"/>
              <a:t>You obtained a </a:t>
            </a:r>
            <a:r>
              <a:rPr lang="en-US" b="1" dirty="0"/>
              <a:t>.</a:t>
            </a:r>
            <a:r>
              <a:rPr lang="en-US" b="1" dirty="0" err="1"/>
              <a:t>fchk</a:t>
            </a:r>
            <a:r>
              <a:rPr lang="en-US" dirty="0"/>
              <a:t> file</a:t>
            </a:r>
          </a:p>
          <a:p>
            <a:r>
              <a:rPr lang="en-US" dirty="0"/>
              <a:t>Open this .</a:t>
            </a:r>
            <a:r>
              <a:rPr lang="en-US" dirty="0" err="1"/>
              <a:t>fchk</a:t>
            </a:r>
            <a:r>
              <a:rPr lang="en-US" dirty="0"/>
              <a:t> file in </a:t>
            </a:r>
            <a:r>
              <a:rPr lang="en-US" dirty="0" err="1"/>
              <a:t>Chemcraft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8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730D-54F4-4F5F-8104-D24CCC95A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.</a:t>
            </a:r>
            <a:r>
              <a:rPr lang="en-US" dirty="0" err="1"/>
              <a:t>fchk</a:t>
            </a:r>
            <a:r>
              <a:rPr lang="en-US" dirty="0"/>
              <a:t>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022A9-C43C-4DDA-B5EC-D011D3EE1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032380" cy="4023360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Open the .</a:t>
            </a:r>
            <a:r>
              <a:rPr lang="en-US" dirty="0" err="1"/>
              <a:t>fchk</a:t>
            </a:r>
            <a:r>
              <a:rPr lang="en-US" dirty="0"/>
              <a:t> file in </a:t>
            </a:r>
            <a:r>
              <a:rPr lang="en-US" dirty="0" err="1"/>
              <a:t>Chemcraft</a:t>
            </a:r>
            <a:endParaRPr lang="en-US" dirty="0"/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Press Tools &gt; Orbitals &gt; render molecular orbitals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Select the alpha AND beta orbitals you are interested in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555FD3-F02C-414B-B43E-FDBE30561A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7348" y="1946012"/>
            <a:ext cx="6363428" cy="4023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EA1273-FD88-49D0-BCB6-57A70633A102}"/>
              </a:ext>
            </a:extLst>
          </p:cNvPr>
          <p:cNvSpPr/>
          <p:nvPr/>
        </p:nvSpPr>
        <p:spPr>
          <a:xfrm>
            <a:off x="5262466" y="4310742"/>
            <a:ext cx="646922" cy="199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F057A-3F49-4EEB-A0E6-45FDD9A68E4E}"/>
              </a:ext>
            </a:extLst>
          </p:cNvPr>
          <p:cNvSpPr/>
          <p:nvPr/>
        </p:nvSpPr>
        <p:spPr>
          <a:xfrm>
            <a:off x="5987135" y="4307637"/>
            <a:ext cx="646922" cy="199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41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3701-541D-403B-8AB0-43BB988E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MO’s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0A16-9ECF-4507-844A-CA3AB58D3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5340350" cy="4023360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Compare alpha and beta: are they similar?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Identify the remaining orbitals:</a:t>
            </a:r>
          </a:p>
          <a:p>
            <a:r>
              <a:rPr lang="en-US" dirty="0"/>
              <a:t>Symmetry</a:t>
            </a:r>
          </a:p>
          <a:p>
            <a:r>
              <a:rPr lang="en-US" dirty="0"/>
              <a:t>Orientation</a:t>
            </a:r>
          </a:p>
          <a:p>
            <a:r>
              <a:rPr lang="en-US" dirty="0"/>
              <a:t>Bonding character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672768-7215-4B3E-B1E2-52ADCE25CA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14605"/>
          <a:stretch/>
        </p:blipFill>
        <p:spPr>
          <a:xfrm rot="5400000">
            <a:off x="7235307" y="1902866"/>
            <a:ext cx="4602592" cy="3534865"/>
          </a:xfrm>
        </p:spPr>
      </p:pic>
    </p:spTree>
    <p:extLst>
      <p:ext uri="{BB962C8B-B14F-4D97-AF65-F5344CB8AC3E}">
        <p14:creationId xmlns:p14="http://schemas.microsoft.com/office/powerpoint/2010/main" val="416791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71355-0357-43E9-82E6-602AA177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some fun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8DD6C-022F-4094-B230-5BA11B91B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6777"/>
          <a:stretch/>
        </p:blipFill>
        <p:spPr>
          <a:xfrm>
            <a:off x="933061" y="1607234"/>
            <a:ext cx="10325877" cy="4784528"/>
          </a:xfrm>
        </p:spPr>
      </p:pic>
    </p:spTree>
    <p:extLst>
      <p:ext uri="{BB962C8B-B14F-4D97-AF65-F5344CB8AC3E}">
        <p14:creationId xmlns:p14="http://schemas.microsoft.com/office/powerpoint/2010/main" val="311274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39C06-BAF0-4FD5-A07A-4CD12273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4F839-7B3B-4BEB-BA31-8B3EFEA419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FeCH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, RuCH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and CoCH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are very similar:</a:t>
            </a:r>
          </a:p>
          <a:p>
            <a:r>
              <a:rPr lang="en-US" dirty="0"/>
              <a:t>Fe ground states (GSs):</a:t>
            </a:r>
          </a:p>
          <a:p>
            <a:pPr lvl="1"/>
            <a:r>
              <a:rPr lang="en-US" dirty="0"/>
              <a:t>d</a:t>
            </a:r>
            <a:r>
              <a:rPr lang="en-US" baseline="-25000" dirty="0"/>
              <a:t>z2</a:t>
            </a:r>
            <a:r>
              <a:rPr lang="en-US" dirty="0"/>
              <a:t>:d</a:t>
            </a:r>
            <a:r>
              <a:rPr lang="en-US" baseline="-25000" dirty="0"/>
              <a:t>xz</a:t>
            </a:r>
            <a:r>
              <a:rPr lang="en-US" dirty="0"/>
              <a:t>:d</a:t>
            </a:r>
            <a:r>
              <a:rPr lang="en-US" baseline="-25000" dirty="0"/>
              <a:t>xy</a:t>
            </a:r>
            <a:r>
              <a:rPr lang="en-US" dirty="0"/>
              <a:t>:d</a:t>
            </a:r>
            <a:r>
              <a:rPr lang="en-US" baseline="-25000" dirty="0"/>
              <a:t>x2-y2</a:t>
            </a:r>
            <a:r>
              <a:rPr lang="en-US" dirty="0"/>
              <a:t>:d</a:t>
            </a:r>
            <a:r>
              <a:rPr lang="en-US" baseline="-25000" dirty="0"/>
              <a:t>yz</a:t>
            </a:r>
            <a:r>
              <a:rPr lang="en-US" dirty="0"/>
              <a:t>:s </a:t>
            </a:r>
          </a:p>
          <a:p>
            <a:pPr lvl="1"/>
            <a:r>
              <a:rPr lang="en-US" dirty="0"/>
              <a:t>2:2:1:2:1:1 &amp; 2:2:2:1:1:1</a:t>
            </a:r>
          </a:p>
          <a:p>
            <a:r>
              <a:rPr lang="en-US" dirty="0"/>
              <a:t>Ru GSs:</a:t>
            </a:r>
          </a:p>
          <a:p>
            <a:pPr lvl="1"/>
            <a:r>
              <a:rPr lang="en-US" dirty="0"/>
              <a:t>2:2:1:2:1:1 &amp; 2:2:2:1:1:1</a:t>
            </a:r>
          </a:p>
          <a:p>
            <a:r>
              <a:rPr lang="en-US" dirty="0"/>
              <a:t>Co GSs:</a:t>
            </a:r>
          </a:p>
          <a:p>
            <a:pPr lvl="1"/>
            <a:r>
              <a:rPr lang="en-US" dirty="0"/>
              <a:t>2:2:1:2:2:1 &amp; 2:2:2:1:2:1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E7E25-B33A-45E8-B4A5-DD49A6650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555898" cy="4023360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RhCH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is different:</a:t>
            </a:r>
          </a:p>
          <a:p>
            <a:pPr lvl="1"/>
            <a:r>
              <a:rPr lang="en-US" dirty="0"/>
              <a:t>2:2:2:2:2:0</a:t>
            </a:r>
          </a:p>
          <a:p>
            <a:endParaRPr lang="en-US" dirty="0"/>
          </a:p>
          <a:p>
            <a:r>
              <a:rPr lang="en-US" dirty="0"/>
              <a:t>Filled </a:t>
            </a:r>
            <a:r>
              <a:rPr lang="en-US" dirty="0" err="1"/>
              <a:t>d</a:t>
            </a:r>
            <a:r>
              <a:rPr lang="en-US" baseline="-25000" dirty="0" err="1"/>
              <a:t>xy</a:t>
            </a:r>
            <a:r>
              <a:rPr lang="en-US" dirty="0"/>
              <a:t> and d</a:t>
            </a:r>
            <a:r>
              <a:rPr lang="en-US" baseline="-25000" dirty="0"/>
              <a:t>x2-y2</a:t>
            </a:r>
            <a:r>
              <a:rPr lang="en-US" dirty="0"/>
              <a:t> orbitals</a:t>
            </a:r>
          </a:p>
          <a:p>
            <a:r>
              <a:rPr lang="en-US" dirty="0"/>
              <a:t>No s orbital occupation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7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423FD-70D2-483E-A627-E1703E02C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Excited states: guess(alter)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00711-4D84-44DB-AB3F-4AC626A9F1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/>
              <a:t>--Link1--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/>
              <a:t>#p ub3lyp </a:t>
            </a:r>
            <a:r>
              <a:rPr lang="en-US" sz="1600" dirty="0" err="1"/>
              <a:t>Chkbasis</a:t>
            </a:r>
            <a:r>
              <a:rPr lang="en-US" sz="1600" dirty="0"/>
              <a:t> Guess(</a:t>
            </a:r>
            <a:r>
              <a:rPr lang="en-US" sz="1600" dirty="0" err="1"/>
              <a:t>Read,alter</a:t>
            </a:r>
            <a:r>
              <a:rPr lang="en-US" sz="1600" dirty="0"/>
              <a:t>) </a:t>
            </a:r>
            <a:r>
              <a:rPr lang="en-US" sz="1600" dirty="0" err="1"/>
              <a:t>Geom</a:t>
            </a:r>
            <a:r>
              <a:rPr lang="en-US" sz="1600" dirty="0"/>
              <a:t>=Check pop=full </a:t>
            </a:r>
            <a:r>
              <a:rPr lang="en-US" sz="1600" dirty="0" err="1"/>
              <a:t>GFInput</a:t>
            </a:r>
            <a:r>
              <a:rPr lang="en-US" sz="1600" dirty="0"/>
              <a:t> opt=</a:t>
            </a:r>
            <a:r>
              <a:rPr lang="en-US" sz="1600" dirty="0" err="1"/>
              <a:t>calcall</a:t>
            </a:r>
            <a:r>
              <a:rPr lang="en-US" sz="1600" dirty="0"/>
              <a:t> </a:t>
            </a:r>
            <a:r>
              <a:rPr lang="en-US" sz="1600" dirty="0" err="1"/>
              <a:t>iop</a:t>
            </a:r>
            <a:r>
              <a:rPr lang="en-US" sz="1600" dirty="0"/>
              <a:t>(7/33=1)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 err="1"/>
              <a:t>ghjghjghj</a:t>
            </a:r>
            <a:endParaRPr lang="en-US" sz="16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/>
              <a:t>1 4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/>
              <a:t>14 14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/>
              <a:t>9 11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C6A00-B052-4758-988B-D56A8E64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611" y="2057400"/>
            <a:ext cx="5395653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The keywords guess=alter allows you to swap the molecular orbitals (in other words: change the MOs electron occupation)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In the example on the left:</a:t>
            </a:r>
          </a:p>
          <a:p>
            <a:r>
              <a:rPr lang="en-US" dirty="0"/>
              <a:t>Alpha MO 14 is swapped with beta MO 14</a:t>
            </a:r>
          </a:p>
          <a:p>
            <a:pPr lvl="1"/>
            <a:r>
              <a:rPr lang="en-US" dirty="0"/>
              <a:t>(This is no change but ensures correct reading of the input file by Gaussian)</a:t>
            </a:r>
          </a:p>
          <a:p>
            <a:r>
              <a:rPr lang="en-US" dirty="0"/>
              <a:t>Beta MO 9 is swapped with beta MO 11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1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8E00-BE18-4909-A161-79463A6E0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Excited states: TD (time dependent)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B770-A192-48A4-8558-5A79EE2067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Searching for higher energy electronic states should be made easier by using time-dependent DFT calculations.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E48BBB-097A-4DA2-993B-403EC1632D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7450" y="2109525"/>
            <a:ext cx="4754563" cy="18903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5557B3-EFD1-4FC3-A142-272492C48E03}"/>
              </a:ext>
            </a:extLst>
          </p:cNvPr>
          <p:cNvSpPr/>
          <p:nvPr/>
        </p:nvSpPr>
        <p:spPr>
          <a:xfrm>
            <a:off x="6261230" y="2376196"/>
            <a:ext cx="1750656" cy="118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644D5A-91D9-48E4-93D0-63D879D2D096}"/>
              </a:ext>
            </a:extLst>
          </p:cNvPr>
          <p:cNvSpPr/>
          <p:nvPr/>
        </p:nvSpPr>
        <p:spPr>
          <a:xfrm>
            <a:off x="6264341" y="3181735"/>
            <a:ext cx="1750656" cy="118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DF9E37-7CE7-4858-85CE-945729F59AF1}"/>
              </a:ext>
            </a:extLst>
          </p:cNvPr>
          <p:cNvSpPr/>
          <p:nvPr/>
        </p:nvSpPr>
        <p:spPr>
          <a:xfrm>
            <a:off x="6261232" y="3757126"/>
            <a:ext cx="1750656" cy="118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3810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61</TotalTime>
  <Words>349</Words>
  <Application>Microsoft Office PowerPoint</Application>
  <PresentationFormat>Widescreen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Corbel</vt:lpstr>
      <vt:lpstr>Basis</vt:lpstr>
      <vt:lpstr>An  introduction  to  Molecular  orbitals</vt:lpstr>
      <vt:lpstr>What are Molecular Orbitals?</vt:lpstr>
      <vt:lpstr>Molecule. Great. What’s next?</vt:lpstr>
      <vt:lpstr>The .fchk file</vt:lpstr>
      <vt:lpstr>Identify the MO’s</vt:lpstr>
      <vt:lpstr>Have some fun</vt:lpstr>
      <vt:lpstr>Draw conclusions</vt:lpstr>
      <vt:lpstr>Excited states: guess(alter)</vt:lpstr>
      <vt:lpstr>Excited states: TD (time dependent)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 orbitals: An  introduction</dc:title>
  <dc:creator>Wensink, F.J. (Frank)</dc:creator>
  <cp:lastModifiedBy>Wensink, F.J. (Frank)</cp:lastModifiedBy>
  <cp:revision>15</cp:revision>
  <dcterms:created xsi:type="dcterms:W3CDTF">2022-06-13T10:17:37Z</dcterms:created>
  <dcterms:modified xsi:type="dcterms:W3CDTF">2022-06-20T08:53:11Z</dcterms:modified>
</cp:coreProperties>
</file>