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0" r:id="rId2"/>
    <p:sldId id="261" r:id="rId3"/>
    <p:sldId id="262" r:id="rId4"/>
    <p:sldId id="263" r:id="rId5"/>
  </p:sldIdLst>
  <p:sldSz cx="6858000" cy="9906000" type="A4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/>
  </p:normalViewPr>
  <p:slideViewPr>
    <p:cSldViewPr snapToGrid="0">
      <p:cViewPr varScale="1">
        <p:scale>
          <a:sx n="92" d="100"/>
          <a:sy n="92" d="100"/>
        </p:scale>
        <p:origin x="279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A2E29-0FCC-41C1-BED9-668D167B2D34}" type="datetimeFigureOut">
              <a:rPr lang="nl-NL" smtClean="0"/>
              <a:t>30-10-2020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EEA38-7FCC-4F82-B825-CD5D2418006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62154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A2E29-0FCC-41C1-BED9-668D167B2D34}" type="datetimeFigureOut">
              <a:rPr lang="nl-NL" smtClean="0"/>
              <a:t>30-10-2020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EEA38-7FCC-4F82-B825-CD5D2418006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7990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A2E29-0FCC-41C1-BED9-668D167B2D34}" type="datetimeFigureOut">
              <a:rPr lang="nl-NL" smtClean="0"/>
              <a:t>30-10-2020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EEA38-7FCC-4F82-B825-CD5D2418006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24146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A2E29-0FCC-41C1-BED9-668D167B2D34}" type="datetimeFigureOut">
              <a:rPr lang="nl-NL" smtClean="0"/>
              <a:t>30-10-2020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EEA38-7FCC-4F82-B825-CD5D2418006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9299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A2E29-0FCC-41C1-BED9-668D167B2D34}" type="datetimeFigureOut">
              <a:rPr lang="nl-NL" smtClean="0"/>
              <a:t>30-10-2020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EEA38-7FCC-4F82-B825-CD5D2418006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77118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A2E29-0FCC-41C1-BED9-668D167B2D34}" type="datetimeFigureOut">
              <a:rPr lang="nl-NL" smtClean="0"/>
              <a:t>30-10-2020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EEA38-7FCC-4F82-B825-CD5D2418006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44430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A2E29-0FCC-41C1-BED9-668D167B2D34}" type="datetimeFigureOut">
              <a:rPr lang="nl-NL" smtClean="0"/>
              <a:t>30-10-2020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EEA38-7FCC-4F82-B825-CD5D2418006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60193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A2E29-0FCC-41C1-BED9-668D167B2D34}" type="datetimeFigureOut">
              <a:rPr lang="nl-NL" smtClean="0"/>
              <a:t>30-10-2020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EEA38-7FCC-4F82-B825-CD5D2418006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80990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A2E29-0FCC-41C1-BED9-668D167B2D34}" type="datetimeFigureOut">
              <a:rPr lang="nl-NL" smtClean="0"/>
              <a:t>30-10-2020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EEA38-7FCC-4F82-B825-CD5D2418006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33415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A2E29-0FCC-41C1-BED9-668D167B2D34}" type="datetimeFigureOut">
              <a:rPr lang="nl-NL" smtClean="0"/>
              <a:t>30-10-2020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EEA38-7FCC-4F82-B825-CD5D2418006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01918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A2E29-0FCC-41C1-BED9-668D167B2D34}" type="datetimeFigureOut">
              <a:rPr lang="nl-NL" smtClean="0"/>
              <a:t>30-10-2020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EEA38-7FCC-4F82-B825-CD5D2418006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9585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DA2E29-0FCC-41C1-BED9-668D167B2D34}" type="datetimeFigureOut">
              <a:rPr lang="nl-NL" smtClean="0"/>
              <a:t>30-10-2020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5EEA38-7FCC-4F82-B825-CD5D2418006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05541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55563" y="1146105"/>
            <a:ext cx="3467851" cy="7315200"/>
          </a:xfrm>
          <a:prstGeom prst="ellipse">
            <a:avLst/>
          </a:prstGeom>
          <a:noFill/>
          <a:ln w="1270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 sz="1246"/>
          </a:p>
        </p:txBody>
      </p:sp>
      <p:sp>
        <p:nvSpPr>
          <p:cNvPr id="6" name="Rectangle 5"/>
          <p:cNvSpPr/>
          <p:nvPr/>
        </p:nvSpPr>
        <p:spPr>
          <a:xfrm>
            <a:off x="5498450" y="6760097"/>
            <a:ext cx="763909" cy="536534"/>
          </a:xfrm>
          <a:prstGeom prst="rect">
            <a:avLst/>
          </a:prstGeom>
          <a:noFill/>
          <a:ln w="1270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 sz="1246"/>
          </a:p>
        </p:txBody>
      </p:sp>
      <p:sp>
        <p:nvSpPr>
          <p:cNvPr id="10" name="Rectangle 9"/>
          <p:cNvSpPr/>
          <p:nvPr/>
        </p:nvSpPr>
        <p:spPr>
          <a:xfrm>
            <a:off x="4752535" y="6760097"/>
            <a:ext cx="745915" cy="536534"/>
          </a:xfrm>
          <a:prstGeom prst="rect">
            <a:avLst/>
          </a:prstGeom>
          <a:noFill/>
          <a:ln w="1270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 sz="1246"/>
          </a:p>
        </p:txBody>
      </p:sp>
      <p:sp>
        <p:nvSpPr>
          <p:cNvPr id="11" name="Rectangle 10"/>
          <p:cNvSpPr/>
          <p:nvPr/>
        </p:nvSpPr>
        <p:spPr>
          <a:xfrm>
            <a:off x="4268345" y="6760097"/>
            <a:ext cx="484188" cy="536534"/>
          </a:xfrm>
          <a:prstGeom prst="rect">
            <a:avLst/>
          </a:prstGeom>
          <a:noFill/>
          <a:ln w="1270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 sz="1246"/>
          </a:p>
        </p:txBody>
      </p:sp>
      <p:sp>
        <p:nvSpPr>
          <p:cNvPr id="12" name="Rectangle 11"/>
          <p:cNvSpPr/>
          <p:nvPr/>
        </p:nvSpPr>
        <p:spPr>
          <a:xfrm>
            <a:off x="3784155" y="6760097"/>
            <a:ext cx="484188" cy="536534"/>
          </a:xfrm>
          <a:prstGeom prst="rect">
            <a:avLst/>
          </a:prstGeom>
          <a:noFill/>
          <a:ln w="1270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 sz="1246"/>
          </a:p>
        </p:txBody>
      </p:sp>
      <p:sp>
        <p:nvSpPr>
          <p:cNvPr id="13" name="Rectangle 12"/>
          <p:cNvSpPr/>
          <p:nvPr/>
        </p:nvSpPr>
        <p:spPr>
          <a:xfrm>
            <a:off x="2540961" y="6760097"/>
            <a:ext cx="1243197" cy="53653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 sz="1246"/>
          </a:p>
        </p:txBody>
      </p:sp>
      <p:sp>
        <p:nvSpPr>
          <p:cNvPr id="15" name="Rectangle 14"/>
          <p:cNvSpPr/>
          <p:nvPr/>
        </p:nvSpPr>
        <p:spPr>
          <a:xfrm>
            <a:off x="1721642" y="6760097"/>
            <a:ext cx="819322" cy="248637"/>
          </a:xfrm>
          <a:prstGeom prst="rect">
            <a:avLst/>
          </a:prstGeom>
          <a:noFill/>
          <a:ln w="1270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 sz="1246"/>
          </a:p>
        </p:txBody>
      </p:sp>
      <p:sp>
        <p:nvSpPr>
          <p:cNvPr id="16" name="Rectangle 15"/>
          <p:cNvSpPr/>
          <p:nvPr/>
        </p:nvSpPr>
        <p:spPr>
          <a:xfrm>
            <a:off x="1289793" y="6756055"/>
            <a:ext cx="431847" cy="520174"/>
          </a:xfrm>
          <a:prstGeom prst="rect">
            <a:avLst/>
          </a:prstGeom>
          <a:noFill/>
          <a:ln w="1270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 sz="1246"/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2445544" y="7565693"/>
            <a:ext cx="3663197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2453083" y="7831329"/>
            <a:ext cx="3660420" cy="30937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6113499" y="7562850"/>
            <a:ext cx="0" cy="57785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V="1">
            <a:off x="5286099" y="7567881"/>
            <a:ext cx="0" cy="504557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4286688" y="7563118"/>
            <a:ext cx="0" cy="42835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3784158" y="7563115"/>
            <a:ext cx="2" cy="381133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 flipV="1">
            <a:off x="3284450" y="7563115"/>
            <a:ext cx="0" cy="340242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V="1">
            <a:off x="3028951" y="7572376"/>
            <a:ext cx="0" cy="29804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 flipV="1">
            <a:off x="2789601" y="7571343"/>
            <a:ext cx="0" cy="28440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H="1" flipV="1">
            <a:off x="2603534" y="7571346"/>
            <a:ext cx="0" cy="274192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H="1" flipV="1">
            <a:off x="2453083" y="7574266"/>
            <a:ext cx="0" cy="25783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1131093" y="7829551"/>
            <a:ext cx="1321985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639065" y="6749462"/>
            <a:ext cx="866654" cy="72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V="1">
            <a:off x="1721642" y="7281706"/>
            <a:ext cx="2" cy="544912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flipH="1" flipV="1">
            <a:off x="2103718" y="7836030"/>
            <a:ext cx="186" cy="62356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105074" y="7384217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1.53</a:t>
            </a:r>
            <a:endParaRPr lang="nl-NL" sz="1400" b="1" dirty="0">
              <a:latin typeface="Bahnschrift Light Condensed" panose="020B0502040204020203" pitchFamily="34" charset="0"/>
            </a:endParaRPr>
          </a:p>
        </p:txBody>
      </p:sp>
      <p:sp>
        <p:nvSpPr>
          <p:cNvPr id="119" name="TextBox 118"/>
          <p:cNvSpPr txBox="1"/>
          <p:nvPr/>
        </p:nvSpPr>
        <p:spPr>
          <a:xfrm>
            <a:off x="1244187" y="6835580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1.54</a:t>
            </a:r>
            <a:endParaRPr lang="nl-NL" sz="1400" b="1" dirty="0">
              <a:latin typeface="Bahnschrift Light Condensed" panose="020B0502040204020203" pitchFamily="34" charset="0"/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1453672" y="7949108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1.54</a:t>
            </a:r>
            <a:endParaRPr lang="nl-NL" sz="1400" b="1" dirty="0">
              <a:latin typeface="Bahnschrift Light Condensed" panose="020B0502040204020203" pitchFamily="34" charset="0"/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2103718" y="7949108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1.51</a:t>
            </a:r>
            <a:endParaRPr lang="nl-NL" sz="1400" b="1" dirty="0">
              <a:latin typeface="Bahnschrift Light Condensed" panose="020B0502040204020203" pitchFamily="34" charset="0"/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2855034" y="6854269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1.57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3721903" y="6854269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1.58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4199736" y="6854269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1.59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4847895" y="6854269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1.60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5593812" y="6854269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1.61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5414278" y="7562640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1.63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4747202" y="7562640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1.64</a:t>
            </a:r>
          </a:p>
        </p:txBody>
      </p:sp>
      <p:cxnSp>
        <p:nvCxnSpPr>
          <p:cNvPr id="130" name="Straight Connector 129"/>
          <p:cNvCxnSpPr/>
          <p:nvPr/>
        </p:nvCxnSpPr>
        <p:spPr>
          <a:xfrm flipH="1" flipV="1">
            <a:off x="4743166" y="7560856"/>
            <a:ext cx="0" cy="466757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1" name="TextBox 130"/>
          <p:cNvSpPr txBox="1"/>
          <p:nvPr/>
        </p:nvSpPr>
        <p:spPr>
          <a:xfrm>
            <a:off x="3754392" y="7562640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1.66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334968" y="7562640"/>
            <a:ext cx="4853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1.67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271798" y="7562640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1.65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1824404" y="6727183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K</a:t>
            </a:r>
          </a:p>
        </p:txBody>
      </p:sp>
      <p:sp>
        <p:nvSpPr>
          <p:cNvPr id="139" name="TextBox 138"/>
          <p:cNvSpPr txBox="1"/>
          <p:nvPr/>
        </p:nvSpPr>
        <p:spPr>
          <a:xfrm>
            <a:off x="2638180" y="7547989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WC</a:t>
            </a:r>
          </a:p>
        </p:txBody>
      </p:sp>
      <p:sp>
        <p:nvSpPr>
          <p:cNvPr id="140" name="Rectangle 139"/>
          <p:cNvSpPr/>
          <p:nvPr/>
        </p:nvSpPr>
        <p:spPr>
          <a:xfrm>
            <a:off x="3043081" y="7583397"/>
            <a:ext cx="227534" cy="286349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 sz="1246"/>
          </a:p>
        </p:txBody>
      </p:sp>
      <p:sp>
        <p:nvSpPr>
          <p:cNvPr id="148" name="TextBox 147"/>
          <p:cNvSpPr txBox="1"/>
          <p:nvPr/>
        </p:nvSpPr>
        <p:spPr>
          <a:xfrm>
            <a:off x="4162052" y="412439"/>
            <a:ext cx="2642600" cy="584775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r>
              <a:rPr lang="nl-NL" sz="3200" dirty="0" smtClean="0">
                <a:solidFill>
                  <a:schemeClr val="bg1"/>
                </a:solidFill>
                <a:latin typeface="Bahnschrift Light" panose="020B0502040204020203" pitchFamily="34" charset="0"/>
              </a:rPr>
              <a:t>Floor</a:t>
            </a:r>
            <a:r>
              <a:rPr lang="nl-NL" sz="3200" dirty="0" smtClean="0">
                <a:solidFill>
                  <a:schemeClr val="bg1"/>
                </a:solidFill>
              </a:rPr>
              <a:t> 1</a:t>
            </a:r>
            <a:endParaRPr lang="nl-NL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2590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roup 53"/>
          <p:cNvGrpSpPr>
            <a:grpSpLocks noChangeAspect="1"/>
          </p:cNvGrpSpPr>
          <p:nvPr/>
        </p:nvGrpSpPr>
        <p:grpSpPr>
          <a:xfrm>
            <a:off x="355563" y="1146105"/>
            <a:ext cx="5917428" cy="7315200"/>
            <a:chOff x="1259330" y="3726135"/>
            <a:chExt cx="2446629" cy="3024554"/>
          </a:xfrm>
        </p:grpSpPr>
        <p:sp>
          <p:nvSpPr>
            <p:cNvPr id="55" name="Oval 54"/>
            <p:cNvSpPr/>
            <p:nvPr/>
          </p:nvSpPr>
          <p:spPr>
            <a:xfrm>
              <a:off x="1259330" y="3726135"/>
              <a:ext cx="1433823" cy="3024554"/>
            </a:xfrm>
            <a:prstGeom prst="ellipse">
              <a:avLst/>
            </a:prstGeom>
            <a:noFill/>
            <a:ln w="127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nl-NL" sz="1246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3378061" y="6038358"/>
              <a:ext cx="327898" cy="24256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nl-NL" sz="1246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189218" y="5034987"/>
              <a:ext cx="142435" cy="194973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nl-NL" sz="1246"/>
            </a:p>
          </p:txBody>
        </p:sp>
        <p:cxnSp>
          <p:nvCxnSpPr>
            <p:cNvPr id="59" name="Straight Connector 58"/>
            <p:cNvCxnSpPr/>
            <p:nvPr/>
          </p:nvCxnSpPr>
          <p:spPr>
            <a:xfrm>
              <a:off x="3376246" y="6447692"/>
              <a:ext cx="329712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>
              <a:off x="2347546" y="6531219"/>
              <a:ext cx="1358412" cy="113286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flipV="1">
              <a:off x="3705958" y="6403731"/>
              <a:ext cx="0" cy="24077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flipV="1">
              <a:off x="3376248" y="6447692"/>
              <a:ext cx="0" cy="170131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>
              <a:off x="1627976" y="6558608"/>
              <a:ext cx="7036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>
              <a:stCxn id="58" idx="0"/>
              <a:endCxn id="58" idx="0"/>
            </p:cNvCxnSpPr>
            <p:nvPr/>
          </p:nvCxnSpPr>
          <p:spPr>
            <a:xfrm>
              <a:off x="2260435" y="5034985"/>
              <a:ext cx="0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8" name="Rectangle 67"/>
            <p:cNvSpPr/>
            <p:nvPr/>
          </p:nvSpPr>
          <p:spPr>
            <a:xfrm>
              <a:off x="3182817" y="6038360"/>
              <a:ext cx="195244" cy="242558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nl-NL" sz="1246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2778370" y="6036052"/>
              <a:ext cx="195563" cy="360408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nl-NL" sz="1246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2527976" y="6036053"/>
              <a:ext cx="250395" cy="35829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nl-NL" sz="1246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2189218" y="6036647"/>
              <a:ext cx="341194" cy="35829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nl-NL" sz="1246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2189218" y="5203053"/>
              <a:ext cx="142435" cy="194973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nl-NL" sz="1246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2189218" y="4702633"/>
              <a:ext cx="142435" cy="194973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nl-NL" sz="1246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2189218" y="4579002"/>
              <a:ext cx="142435" cy="162984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nl-NL" sz="1246"/>
            </a:p>
          </p:txBody>
        </p:sp>
        <p:sp>
          <p:nvSpPr>
            <p:cNvPr id="78" name="Rectangle 77"/>
            <p:cNvSpPr/>
            <p:nvPr/>
          </p:nvSpPr>
          <p:spPr>
            <a:xfrm>
              <a:off x="1653056" y="5238412"/>
              <a:ext cx="364779" cy="725703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nl-NL" sz="1246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1445586" y="4339780"/>
              <a:ext cx="572248" cy="576348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nl-NL" sz="1246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1665866" y="3984389"/>
              <a:ext cx="351969" cy="35539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nl-NL" sz="1246"/>
            </a:p>
          </p:txBody>
        </p:sp>
        <p:cxnSp>
          <p:nvCxnSpPr>
            <p:cNvPr id="82" name="Straight Connector 81"/>
            <p:cNvCxnSpPr/>
            <p:nvPr/>
          </p:nvCxnSpPr>
          <p:spPr>
            <a:xfrm>
              <a:off x="2189219" y="6035256"/>
              <a:ext cx="1352791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flipV="1">
              <a:off x="2188836" y="5525010"/>
              <a:ext cx="491490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flipV="1">
              <a:off x="2192437" y="5769595"/>
              <a:ext cx="453683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2329041" y="4678810"/>
              <a:ext cx="306971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flipV="1">
              <a:off x="2319523" y="4986120"/>
              <a:ext cx="361939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flipV="1">
              <a:off x="2268417" y="5397011"/>
              <a:ext cx="812" cy="12474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 flipV="1">
              <a:off x="2316224" y="4896950"/>
              <a:ext cx="0" cy="13847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 flipH="1" flipV="1">
              <a:off x="2191780" y="5523389"/>
              <a:ext cx="0" cy="2646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 flipH="1" flipV="1">
              <a:off x="2189218" y="5768481"/>
              <a:ext cx="0" cy="274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>
              <a:off x="2334595" y="5238412"/>
              <a:ext cx="362159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>
              <a:off x="2268417" y="4506241"/>
              <a:ext cx="331640" cy="212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 flipV="1">
              <a:off x="2267472" y="4443392"/>
              <a:ext cx="523" cy="13090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2182082" y="4268078"/>
              <a:ext cx="331640" cy="212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 flipV="1">
              <a:off x="2183352" y="3978704"/>
              <a:ext cx="0" cy="467162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flipV="1">
              <a:off x="2180434" y="3976102"/>
              <a:ext cx="193491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>
              <a:off x="2184340" y="4445278"/>
              <a:ext cx="83132" cy="106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9" name="Rectangle 108"/>
            <p:cNvSpPr/>
            <p:nvPr/>
          </p:nvSpPr>
          <p:spPr>
            <a:xfrm>
              <a:off x="1653056" y="4914638"/>
              <a:ext cx="364779" cy="23619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nl-NL" sz="1246"/>
            </a:p>
          </p:txBody>
        </p:sp>
        <p:cxnSp>
          <p:nvCxnSpPr>
            <p:cNvPr id="111" name="Straight Connector 110"/>
            <p:cNvCxnSpPr/>
            <p:nvPr/>
          </p:nvCxnSpPr>
          <p:spPr>
            <a:xfrm>
              <a:off x="1279083" y="4916129"/>
              <a:ext cx="738751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>
              <a:off x="1259330" y="5150827"/>
              <a:ext cx="406536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 flipV="1">
              <a:off x="1279081" y="5577805"/>
              <a:ext cx="285400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 flipV="1">
              <a:off x="1313493" y="5825087"/>
              <a:ext cx="250989" cy="1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 flipV="1">
              <a:off x="1564482" y="5151032"/>
              <a:ext cx="0" cy="905312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flipV="1">
              <a:off x="1564481" y="6049142"/>
              <a:ext cx="285400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 flipV="1">
              <a:off x="1712852" y="6051362"/>
              <a:ext cx="2773" cy="149597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4" name="Rectangle 123"/>
            <p:cNvSpPr/>
            <p:nvPr/>
          </p:nvSpPr>
          <p:spPr>
            <a:xfrm>
              <a:off x="1709712" y="6049142"/>
              <a:ext cx="308123" cy="151817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nl-NL" sz="1246"/>
            </a:p>
          </p:txBody>
        </p:sp>
        <p:cxnSp>
          <p:nvCxnSpPr>
            <p:cNvPr id="126" name="Straight Connector 125"/>
            <p:cNvCxnSpPr/>
            <p:nvPr/>
          </p:nvCxnSpPr>
          <p:spPr>
            <a:xfrm flipV="1">
              <a:off x="1426971" y="6200959"/>
              <a:ext cx="285400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/>
            <p:nvPr/>
          </p:nvCxnSpPr>
          <p:spPr>
            <a:xfrm flipH="1" flipV="1">
              <a:off x="1832479" y="6200960"/>
              <a:ext cx="0" cy="356002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9" name="Straight Connector 128"/>
            <p:cNvCxnSpPr>
              <a:stCxn id="55" idx="4"/>
            </p:cNvCxnSpPr>
            <p:nvPr/>
          </p:nvCxnSpPr>
          <p:spPr>
            <a:xfrm flipH="1" flipV="1">
              <a:off x="1976241" y="6556960"/>
              <a:ext cx="0" cy="193729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0" name="Straight Connector 129"/>
            <p:cNvCxnSpPr/>
            <p:nvPr/>
          </p:nvCxnSpPr>
          <p:spPr>
            <a:xfrm flipV="1">
              <a:off x="1574184" y="3982687"/>
              <a:ext cx="285400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33" name="TextBox 132"/>
          <p:cNvSpPr txBox="1"/>
          <p:nvPr/>
        </p:nvSpPr>
        <p:spPr>
          <a:xfrm>
            <a:off x="5597867" y="7776605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00.61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5586792" y="6843101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00.60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4967426" y="6843101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Lift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3981930" y="6921243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00.58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3443437" y="6921243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00.57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2768064" y="6921243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00.56</a:t>
            </a:r>
          </a:p>
        </p:txBody>
      </p:sp>
      <p:sp>
        <p:nvSpPr>
          <p:cNvPr id="139" name="TextBox 138"/>
          <p:cNvSpPr txBox="1"/>
          <p:nvPr/>
        </p:nvSpPr>
        <p:spPr>
          <a:xfrm>
            <a:off x="2098130" y="7995499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00.51</a:t>
            </a:r>
          </a:p>
        </p:txBody>
      </p:sp>
      <p:sp>
        <p:nvSpPr>
          <p:cNvPr id="140" name="TextBox 139"/>
          <p:cNvSpPr txBox="1"/>
          <p:nvPr/>
        </p:nvSpPr>
        <p:spPr>
          <a:xfrm>
            <a:off x="1528046" y="7988864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00.52</a:t>
            </a:r>
          </a:p>
        </p:txBody>
      </p:sp>
      <p:sp>
        <p:nvSpPr>
          <p:cNvPr id="141" name="TextBox 140"/>
          <p:cNvSpPr txBox="1"/>
          <p:nvPr/>
        </p:nvSpPr>
        <p:spPr>
          <a:xfrm>
            <a:off x="1085704" y="7370448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00.53</a:t>
            </a:r>
          </a:p>
        </p:txBody>
      </p:sp>
      <p:sp>
        <p:nvSpPr>
          <p:cNvPr id="142" name="TextBox 141"/>
          <p:cNvSpPr txBox="1"/>
          <p:nvPr/>
        </p:nvSpPr>
        <p:spPr>
          <a:xfrm>
            <a:off x="1500399" y="6035877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00.25</a:t>
            </a:r>
          </a:p>
        </p:txBody>
      </p:sp>
      <p:sp>
        <p:nvSpPr>
          <p:cNvPr id="143" name="TextBox 142"/>
          <p:cNvSpPr txBox="1"/>
          <p:nvPr/>
        </p:nvSpPr>
        <p:spPr>
          <a:xfrm>
            <a:off x="1528046" y="6762239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00.19</a:t>
            </a:r>
          </a:p>
        </p:txBody>
      </p:sp>
      <p:sp>
        <p:nvSpPr>
          <p:cNvPr id="144" name="TextBox 143"/>
          <p:cNvSpPr txBox="1"/>
          <p:nvPr/>
        </p:nvSpPr>
        <p:spPr>
          <a:xfrm>
            <a:off x="569880" y="5779645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00.22</a:t>
            </a:r>
          </a:p>
        </p:txBody>
      </p:sp>
      <p:sp>
        <p:nvSpPr>
          <p:cNvPr id="145" name="TextBox 144"/>
          <p:cNvSpPr txBox="1"/>
          <p:nvPr/>
        </p:nvSpPr>
        <p:spPr>
          <a:xfrm>
            <a:off x="569880" y="4991868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00.23</a:t>
            </a:r>
          </a:p>
        </p:txBody>
      </p:sp>
      <p:sp>
        <p:nvSpPr>
          <p:cNvPr id="146" name="TextBox 145"/>
          <p:cNvSpPr txBox="1"/>
          <p:nvPr/>
        </p:nvSpPr>
        <p:spPr>
          <a:xfrm>
            <a:off x="569880" y="4138571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00.27</a:t>
            </a:r>
          </a:p>
        </p:txBody>
      </p:sp>
      <p:sp>
        <p:nvSpPr>
          <p:cNvPr id="147" name="TextBox 146"/>
          <p:cNvSpPr txBox="1"/>
          <p:nvPr/>
        </p:nvSpPr>
        <p:spPr>
          <a:xfrm>
            <a:off x="1500399" y="4146373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00.28</a:t>
            </a:r>
          </a:p>
        </p:txBody>
      </p:sp>
      <p:sp>
        <p:nvSpPr>
          <p:cNvPr id="148" name="TextBox 147"/>
          <p:cNvSpPr txBox="1"/>
          <p:nvPr/>
        </p:nvSpPr>
        <p:spPr>
          <a:xfrm>
            <a:off x="1500399" y="5069563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00.26</a:t>
            </a:r>
          </a:p>
        </p:txBody>
      </p:sp>
      <p:sp>
        <p:nvSpPr>
          <p:cNvPr id="149" name="TextBox 148"/>
          <p:cNvSpPr txBox="1"/>
          <p:nvPr/>
        </p:nvSpPr>
        <p:spPr>
          <a:xfrm>
            <a:off x="727897" y="6753840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00.20</a:t>
            </a:r>
          </a:p>
        </p:txBody>
      </p:sp>
      <p:sp>
        <p:nvSpPr>
          <p:cNvPr id="150" name="TextBox 149"/>
          <p:cNvSpPr txBox="1"/>
          <p:nvPr/>
        </p:nvSpPr>
        <p:spPr>
          <a:xfrm>
            <a:off x="1231240" y="3151197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00.29</a:t>
            </a:r>
          </a:p>
        </p:txBody>
      </p:sp>
      <p:sp>
        <p:nvSpPr>
          <p:cNvPr id="151" name="TextBox 150"/>
          <p:cNvSpPr txBox="1"/>
          <p:nvPr/>
        </p:nvSpPr>
        <p:spPr>
          <a:xfrm>
            <a:off x="1495429" y="1714245"/>
            <a:ext cx="5527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00.30</a:t>
            </a:r>
          </a:p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00.31</a:t>
            </a:r>
          </a:p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00.33</a:t>
            </a:r>
          </a:p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00.34</a:t>
            </a:r>
          </a:p>
        </p:txBody>
      </p:sp>
      <p:sp>
        <p:nvSpPr>
          <p:cNvPr id="152" name="TextBox 151"/>
          <p:cNvSpPr txBox="1"/>
          <p:nvPr/>
        </p:nvSpPr>
        <p:spPr>
          <a:xfrm>
            <a:off x="2693327" y="1983476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00.01</a:t>
            </a:r>
          </a:p>
        </p:txBody>
      </p:sp>
      <p:sp>
        <p:nvSpPr>
          <p:cNvPr id="153" name="TextBox 152"/>
          <p:cNvSpPr txBox="1"/>
          <p:nvPr/>
        </p:nvSpPr>
        <p:spPr>
          <a:xfrm>
            <a:off x="2829375" y="2590267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00.02</a:t>
            </a:r>
          </a:p>
        </p:txBody>
      </p:sp>
      <p:sp>
        <p:nvSpPr>
          <p:cNvPr id="154" name="TextBox 153"/>
          <p:cNvSpPr txBox="1"/>
          <p:nvPr/>
        </p:nvSpPr>
        <p:spPr>
          <a:xfrm>
            <a:off x="3018410" y="3062988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00.03</a:t>
            </a:r>
          </a:p>
        </p:txBody>
      </p:sp>
      <p:sp>
        <p:nvSpPr>
          <p:cNvPr id="155" name="TextBox 154"/>
          <p:cNvSpPr txBox="1"/>
          <p:nvPr/>
        </p:nvSpPr>
        <p:spPr>
          <a:xfrm>
            <a:off x="3018410" y="3658320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00.04</a:t>
            </a:r>
          </a:p>
        </p:txBody>
      </p:sp>
      <p:sp>
        <p:nvSpPr>
          <p:cNvPr id="156" name="TextBox 155"/>
          <p:cNvSpPr txBox="1"/>
          <p:nvPr/>
        </p:nvSpPr>
        <p:spPr>
          <a:xfrm>
            <a:off x="3018410" y="4307588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00.05</a:t>
            </a:r>
          </a:p>
        </p:txBody>
      </p:sp>
      <p:sp>
        <p:nvSpPr>
          <p:cNvPr id="157" name="TextBox 156"/>
          <p:cNvSpPr txBox="1"/>
          <p:nvPr/>
        </p:nvSpPr>
        <p:spPr>
          <a:xfrm>
            <a:off x="3018410" y="4954692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00.06</a:t>
            </a:r>
          </a:p>
        </p:txBody>
      </p:sp>
      <p:sp>
        <p:nvSpPr>
          <p:cNvPr id="158" name="TextBox 157"/>
          <p:cNvSpPr txBox="1"/>
          <p:nvPr/>
        </p:nvSpPr>
        <p:spPr>
          <a:xfrm>
            <a:off x="2832654" y="5632799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00.07</a:t>
            </a:r>
          </a:p>
        </p:txBody>
      </p:sp>
      <p:sp>
        <p:nvSpPr>
          <p:cNvPr id="159" name="TextBox 158"/>
          <p:cNvSpPr txBox="1"/>
          <p:nvPr/>
        </p:nvSpPr>
        <p:spPr>
          <a:xfrm>
            <a:off x="2832654" y="6261354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00.54</a:t>
            </a:r>
          </a:p>
        </p:txBody>
      </p:sp>
      <p:sp>
        <p:nvSpPr>
          <p:cNvPr id="160" name="TextBox 159"/>
          <p:cNvSpPr txBox="1"/>
          <p:nvPr/>
        </p:nvSpPr>
        <p:spPr>
          <a:xfrm>
            <a:off x="2505837" y="3251328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WC</a:t>
            </a:r>
          </a:p>
        </p:txBody>
      </p:sp>
      <p:sp>
        <p:nvSpPr>
          <p:cNvPr id="161" name="TextBox 160"/>
          <p:cNvSpPr txBox="1"/>
          <p:nvPr/>
        </p:nvSpPr>
        <p:spPr>
          <a:xfrm>
            <a:off x="2505837" y="3595569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WC</a:t>
            </a:r>
          </a:p>
        </p:txBody>
      </p:sp>
      <p:sp>
        <p:nvSpPr>
          <p:cNvPr id="162" name="TextBox 161"/>
          <p:cNvSpPr txBox="1"/>
          <p:nvPr/>
        </p:nvSpPr>
        <p:spPr>
          <a:xfrm>
            <a:off x="2511483" y="4344132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K</a:t>
            </a:r>
          </a:p>
        </p:txBody>
      </p:sp>
      <p:sp>
        <p:nvSpPr>
          <p:cNvPr id="163" name="TextBox 162"/>
          <p:cNvSpPr txBox="1"/>
          <p:nvPr/>
        </p:nvSpPr>
        <p:spPr>
          <a:xfrm>
            <a:off x="2507793" y="4778626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K</a:t>
            </a:r>
          </a:p>
        </p:txBody>
      </p:sp>
      <p:sp>
        <p:nvSpPr>
          <p:cNvPr id="164" name="TextBox 163"/>
          <p:cNvSpPr txBox="1"/>
          <p:nvPr/>
        </p:nvSpPr>
        <p:spPr>
          <a:xfrm>
            <a:off x="4161591" y="985402"/>
            <a:ext cx="2304884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 smtClean="0">
                <a:latin typeface="Bahnschrift Light Condensed" panose="020B0502040204020203" pitchFamily="34" charset="0"/>
              </a:rPr>
              <a:t>00.20	FELIX diagnostic station</a:t>
            </a:r>
          </a:p>
          <a:p>
            <a:r>
              <a:rPr lang="nl-NL" sz="1400" b="1" dirty="0" smtClean="0">
                <a:latin typeface="Bahnschrift Light Condensed" panose="020B0502040204020203" pitchFamily="34" charset="0"/>
              </a:rPr>
              <a:t>00.22	User station 9 </a:t>
            </a:r>
          </a:p>
          <a:p>
            <a:r>
              <a:rPr lang="nl-NL" sz="1400" b="1" dirty="0">
                <a:latin typeface="Bahnschrift Light Condensed" panose="020B0502040204020203" pitchFamily="34" charset="0"/>
              </a:rPr>
              <a:t>	</a:t>
            </a:r>
            <a:r>
              <a:rPr lang="nl-NL" sz="1400" b="1" dirty="0" smtClean="0">
                <a:latin typeface="Bahnschrift Light Condensed" panose="020B0502040204020203" pitchFamily="34" charset="0"/>
              </a:rPr>
              <a:t> </a:t>
            </a:r>
            <a:r>
              <a:rPr lang="nl-NL" sz="1400" dirty="0" smtClean="0">
                <a:latin typeface="Bahnschrift Light Condensed" panose="020B0502040204020203" pitchFamily="34" charset="0"/>
              </a:rPr>
              <a:t>Metal cluster setup &amp; Multi-	purpose ion trap</a:t>
            </a:r>
            <a:endParaRPr lang="nl-NL" sz="1400" b="1" dirty="0" smtClean="0">
              <a:latin typeface="Bahnschrift Light Condensed" panose="020B0502040204020203" pitchFamily="34" charset="0"/>
            </a:endParaRPr>
          </a:p>
          <a:p>
            <a:r>
              <a:rPr lang="nl-NL" sz="1400" b="1" dirty="0" smtClean="0">
                <a:latin typeface="Bahnschrift Light Condensed" panose="020B0502040204020203" pitchFamily="34" charset="0"/>
              </a:rPr>
              <a:t>00.23	User station 10</a:t>
            </a:r>
          </a:p>
          <a:p>
            <a:r>
              <a:rPr lang="nl-NL" sz="1400" b="1" dirty="0">
                <a:latin typeface="Bahnschrift Light Condensed" panose="020B0502040204020203" pitchFamily="34" charset="0"/>
              </a:rPr>
              <a:t>	</a:t>
            </a:r>
            <a:r>
              <a:rPr lang="nl-NL" sz="1400" dirty="0" smtClean="0">
                <a:latin typeface="Bahnschrift Light Condensed" panose="020B0502040204020203" pitchFamily="34" charset="0"/>
              </a:rPr>
              <a:t>Versitile FTICR mass 	sprectrometer</a:t>
            </a:r>
          </a:p>
          <a:p>
            <a:r>
              <a:rPr lang="nl-NL" sz="1400" b="1" dirty="0" smtClean="0">
                <a:latin typeface="Bahnschrift Light Condensed" panose="020B0502040204020203" pitchFamily="34" charset="0"/>
              </a:rPr>
              <a:t>00.25	FELICE </a:t>
            </a:r>
          </a:p>
          <a:p>
            <a:r>
              <a:rPr lang="nl-NL" sz="1400" b="1" dirty="0">
                <a:latin typeface="Bahnschrift Light Condensed" panose="020B0502040204020203" pitchFamily="34" charset="0"/>
              </a:rPr>
              <a:t>	</a:t>
            </a:r>
            <a:r>
              <a:rPr lang="nl-NL" sz="1400" dirty="0" smtClean="0">
                <a:latin typeface="Bahnschrift Light Condensed" panose="020B0502040204020203" pitchFamily="34" charset="0"/>
              </a:rPr>
              <a:t>Cluster apparatus</a:t>
            </a:r>
          </a:p>
          <a:p>
            <a:r>
              <a:rPr lang="nl-NL" sz="1400" b="1" dirty="0" smtClean="0">
                <a:latin typeface="Bahnschrift Light Condensed" panose="020B0502040204020203" pitchFamily="34" charset="0"/>
              </a:rPr>
              <a:t>00.26	FELICE</a:t>
            </a:r>
          </a:p>
          <a:p>
            <a:r>
              <a:rPr lang="nl-NL" sz="1400" b="1" dirty="0">
                <a:latin typeface="Bahnschrift Light Condensed" panose="020B0502040204020203" pitchFamily="34" charset="0"/>
              </a:rPr>
              <a:t>	</a:t>
            </a:r>
            <a:r>
              <a:rPr lang="nl-NL" sz="1400" dirty="0" smtClean="0">
                <a:latin typeface="Bahnschrift Light Condensed" panose="020B0502040204020203" pitchFamily="34" charset="0"/>
              </a:rPr>
              <a:t>FTICR mass spectrometer</a:t>
            </a:r>
          </a:p>
          <a:p>
            <a:r>
              <a:rPr lang="nl-NL" sz="1400" b="1" dirty="0" smtClean="0">
                <a:latin typeface="Bahnschrift Light Condensed" panose="020B0502040204020203" pitchFamily="34" charset="0"/>
              </a:rPr>
              <a:t>00.27	User station 11</a:t>
            </a:r>
          </a:p>
          <a:p>
            <a:r>
              <a:rPr lang="nl-NL" sz="1400" b="1" dirty="0">
                <a:latin typeface="Bahnschrift Light Condensed" panose="020B0502040204020203" pitchFamily="34" charset="0"/>
              </a:rPr>
              <a:t>	</a:t>
            </a:r>
            <a:r>
              <a:rPr lang="nl-NL" sz="1400" dirty="0" smtClean="0">
                <a:latin typeface="Bahnschrift Light Condensed" panose="020B0502040204020203" pitchFamily="34" charset="0"/>
              </a:rPr>
              <a:t>Ultrafast laser systems</a:t>
            </a:r>
          </a:p>
          <a:p>
            <a:r>
              <a:rPr lang="nl-NL" sz="1400" b="1" dirty="0" smtClean="0">
                <a:latin typeface="Bahnschrift Light Condensed" panose="020B0502040204020203" pitchFamily="34" charset="0"/>
              </a:rPr>
              <a:t>00.28	User station 12</a:t>
            </a:r>
          </a:p>
          <a:p>
            <a:r>
              <a:rPr lang="nl-NL" sz="1400" b="1" dirty="0">
                <a:latin typeface="Bahnschrift Light Condensed" panose="020B0502040204020203" pitchFamily="34" charset="0"/>
              </a:rPr>
              <a:t>	</a:t>
            </a:r>
            <a:r>
              <a:rPr lang="nl-NL" sz="1400" dirty="0" smtClean="0">
                <a:latin typeface="Bahnschrift Light Condensed" panose="020B0502040204020203" pitchFamily="34" charset="0"/>
              </a:rPr>
              <a:t>Non-linear optics laboratory</a:t>
            </a:r>
            <a:endParaRPr lang="nl-NL" sz="1400" b="1" dirty="0" smtClean="0">
              <a:latin typeface="Bahnschrift Light Condensed" panose="020B0502040204020203" pitchFamily="34" charset="0"/>
            </a:endParaRPr>
          </a:p>
          <a:p>
            <a:endParaRPr lang="nl-NL" sz="1400" b="1" dirty="0" smtClean="0">
              <a:latin typeface="Bahnschrift Light Condensed" panose="020B0502040204020203" pitchFamily="34" charset="0"/>
            </a:endParaRPr>
          </a:p>
          <a:p>
            <a:endParaRPr lang="nl-NL" sz="1400" b="1" dirty="0" smtClean="0">
              <a:latin typeface="Bahnschrift Light Condensed" panose="020B0502040204020203" pitchFamily="34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4162052" y="412439"/>
            <a:ext cx="2642600" cy="584775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r>
              <a:rPr lang="nl-NL" sz="3200" dirty="0" smtClean="0">
                <a:solidFill>
                  <a:schemeClr val="bg1"/>
                </a:solidFill>
                <a:latin typeface="Bahnschrift Light" panose="020B0502040204020203" pitchFamily="34" charset="0"/>
              </a:rPr>
              <a:t>Floor</a:t>
            </a:r>
            <a:r>
              <a:rPr lang="nl-NL" sz="3200" dirty="0" smtClean="0">
                <a:solidFill>
                  <a:schemeClr val="bg1"/>
                </a:solidFill>
              </a:rPr>
              <a:t> </a:t>
            </a:r>
            <a:r>
              <a:rPr lang="nl-NL" sz="3200" dirty="0" smtClean="0">
                <a:solidFill>
                  <a:schemeClr val="bg1"/>
                </a:solidFill>
              </a:rPr>
              <a:t>0</a:t>
            </a:r>
            <a:endParaRPr lang="nl-NL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5158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Rectangle 59"/>
          <p:cNvSpPr/>
          <p:nvPr/>
        </p:nvSpPr>
        <p:spPr>
          <a:xfrm>
            <a:off x="2636390" y="3997502"/>
            <a:ext cx="1097909" cy="2686206"/>
          </a:xfrm>
          <a:prstGeom prst="rect">
            <a:avLst/>
          </a:prstGeom>
          <a:noFill/>
          <a:ln w="1270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 sz="1246"/>
          </a:p>
        </p:txBody>
      </p:sp>
      <p:sp>
        <p:nvSpPr>
          <p:cNvPr id="62" name="Rectangle 61"/>
          <p:cNvSpPr/>
          <p:nvPr/>
        </p:nvSpPr>
        <p:spPr>
          <a:xfrm>
            <a:off x="3734299" y="3024108"/>
            <a:ext cx="1403938" cy="3659603"/>
          </a:xfrm>
          <a:prstGeom prst="rect">
            <a:avLst/>
          </a:prstGeom>
          <a:noFill/>
          <a:ln w="1270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 sz="1246"/>
          </a:p>
        </p:txBody>
      </p:sp>
      <p:sp>
        <p:nvSpPr>
          <p:cNvPr id="63" name="Oval 62"/>
          <p:cNvSpPr/>
          <p:nvPr/>
        </p:nvSpPr>
        <p:spPr>
          <a:xfrm>
            <a:off x="355563" y="1146105"/>
            <a:ext cx="3455452" cy="7315198"/>
          </a:xfrm>
          <a:prstGeom prst="ellipse">
            <a:avLst/>
          </a:prstGeom>
          <a:noFill/>
          <a:ln w="12700" cap="flat" cmpd="sng" algn="ctr">
            <a:solidFill>
              <a:schemeClr val="dk1"/>
            </a:solidFill>
            <a:prstDash val="sys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 sz="1246"/>
          </a:p>
        </p:txBody>
      </p:sp>
      <p:sp>
        <p:nvSpPr>
          <p:cNvPr id="64" name="Oval 63"/>
          <p:cNvSpPr/>
          <p:nvPr/>
        </p:nvSpPr>
        <p:spPr>
          <a:xfrm flipH="1">
            <a:off x="4904247" y="6571394"/>
            <a:ext cx="692610" cy="1889911"/>
          </a:xfrm>
          <a:prstGeom prst="ellipse">
            <a:avLst/>
          </a:prstGeom>
          <a:solidFill>
            <a:schemeClr val="bg1"/>
          </a:solidFill>
          <a:ln w="1270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 sz="1246"/>
          </a:p>
        </p:txBody>
      </p:sp>
      <p:sp>
        <p:nvSpPr>
          <p:cNvPr id="65" name="Rectangle 64"/>
          <p:cNvSpPr/>
          <p:nvPr/>
        </p:nvSpPr>
        <p:spPr>
          <a:xfrm>
            <a:off x="740787" y="4259573"/>
            <a:ext cx="1403938" cy="2734565"/>
          </a:xfrm>
          <a:prstGeom prst="rect">
            <a:avLst/>
          </a:prstGeom>
          <a:noFill/>
          <a:ln w="1270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 sz="1246"/>
          </a:p>
        </p:txBody>
      </p:sp>
      <p:sp>
        <p:nvSpPr>
          <p:cNvPr id="66" name="Rectangle 65"/>
          <p:cNvSpPr/>
          <p:nvPr/>
        </p:nvSpPr>
        <p:spPr>
          <a:xfrm>
            <a:off x="751541" y="3997504"/>
            <a:ext cx="1884847" cy="262066"/>
          </a:xfrm>
          <a:prstGeom prst="rect">
            <a:avLst/>
          </a:prstGeom>
          <a:solidFill>
            <a:schemeClr val="tx1"/>
          </a:solidFill>
          <a:ln w="1270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 sz="1246"/>
          </a:p>
        </p:txBody>
      </p:sp>
      <p:cxnSp>
        <p:nvCxnSpPr>
          <p:cNvPr id="67" name="Straight Connector 66"/>
          <p:cNvCxnSpPr/>
          <p:nvPr/>
        </p:nvCxnSpPr>
        <p:spPr>
          <a:xfrm flipV="1">
            <a:off x="3133725" y="6683713"/>
            <a:ext cx="0" cy="300625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2107396" y="6995064"/>
            <a:ext cx="2865553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V="1">
            <a:off x="742178" y="2631003"/>
            <a:ext cx="0" cy="166712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flipV="1">
            <a:off x="738068" y="2622202"/>
            <a:ext cx="5079306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5138237" y="2816675"/>
            <a:ext cx="692612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flipV="1">
            <a:off x="5130651" y="2812082"/>
            <a:ext cx="0" cy="300625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4" name="Rectangle 73"/>
          <p:cNvSpPr/>
          <p:nvPr/>
        </p:nvSpPr>
        <p:spPr>
          <a:xfrm>
            <a:off x="2573710" y="6997170"/>
            <a:ext cx="560019" cy="385034"/>
          </a:xfrm>
          <a:prstGeom prst="rect">
            <a:avLst/>
          </a:prstGeom>
          <a:noFill/>
          <a:ln w="1270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 sz="1246"/>
          </a:p>
        </p:txBody>
      </p:sp>
      <p:sp>
        <p:nvSpPr>
          <p:cNvPr id="76" name="Rectangle 75"/>
          <p:cNvSpPr/>
          <p:nvPr/>
        </p:nvSpPr>
        <p:spPr>
          <a:xfrm>
            <a:off x="3135212" y="6995465"/>
            <a:ext cx="974551" cy="386739"/>
          </a:xfrm>
          <a:prstGeom prst="rect">
            <a:avLst/>
          </a:prstGeom>
          <a:noFill/>
          <a:ln w="1270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 sz="1246"/>
          </a:p>
        </p:txBody>
      </p:sp>
      <p:sp>
        <p:nvSpPr>
          <p:cNvPr id="77" name="Rectangle 76"/>
          <p:cNvSpPr/>
          <p:nvPr/>
        </p:nvSpPr>
        <p:spPr>
          <a:xfrm>
            <a:off x="4112105" y="6996003"/>
            <a:ext cx="393883" cy="328130"/>
          </a:xfrm>
          <a:prstGeom prst="rect">
            <a:avLst/>
          </a:prstGeom>
          <a:noFill/>
          <a:ln w="1270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 sz="1246"/>
          </a:p>
        </p:txBody>
      </p:sp>
      <p:cxnSp>
        <p:nvCxnSpPr>
          <p:cNvPr id="78" name="Straight Connector 77"/>
          <p:cNvCxnSpPr/>
          <p:nvPr/>
        </p:nvCxnSpPr>
        <p:spPr>
          <a:xfrm>
            <a:off x="4508409" y="7324712"/>
            <a:ext cx="394035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4290611" y="7698319"/>
            <a:ext cx="611833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0" name="Rectangle 79"/>
          <p:cNvSpPr/>
          <p:nvPr/>
        </p:nvSpPr>
        <p:spPr>
          <a:xfrm>
            <a:off x="3622803" y="7657107"/>
            <a:ext cx="665999" cy="660996"/>
          </a:xfrm>
          <a:prstGeom prst="rect">
            <a:avLst/>
          </a:prstGeom>
          <a:noFill/>
          <a:ln w="1270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 sz="1246"/>
          </a:p>
        </p:txBody>
      </p:sp>
      <p:cxnSp>
        <p:nvCxnSpPr>
          <p:cNvPr id="81" name="Straight Connector 80"/>
          <p:cNvCxnSpPr/>
          <p:nvPr/>
        </p:nvCxnSpPr>
        <p:spPr>
          <a:xfrm>
            <a:off x="4281097" y="8318103"/>
            <a:ext cx="797431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2" name="Rectangle 81"/>
          <p:cNvSpPr/>
          <p:nvPr/>
        </p:nvSpPr>
        <p:spPr>
          <a:xfrm>
            <a:off x="3138486" y="7657107"/>
            <a:ext cx="487272" cy="660996"/>
          </a:xfrm>
          <a:prstGeom prst="rect">
            <a:avLst/>
          </a:prstGeom>
          <a:noFill/>
          <a:ln w="1270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 sz="1246"/>
          </a:p>
        </p:txBody>
      </p:sp>
      <p:sp>
        <p:nvSpPr>
          <p:cNvPr id="83" name="Rectangle 82"/>
          <p:cNvSpPr/>
          <p:nvPr/>
        </p:nvSpPr>
        <p:spPr>
          <a:xfrm>
            <a:off x="2568944" y="7657107"/>
            <a:ext cx="569280" cy="660996"/>
          </a:xfrm>
          <a:prstGeom prst="rect">
            <a:avLst/>
          </a:prstGeom>
          <a:noFill/>
          <a:ln w="1270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 sz="1246"/>
          </a:p>
        </p:txBody>
      </p:sp>
      <p:cxnSp>
        <p:nvCxnSpPr>
          <p:cNvPr id="84" name="Straight Connector 83"/>
          <p:cNvCxnSpPr/>
          <p:nvPr/>
        </p:nvCxnSpPr>
        <p:spPr>
          <a:xfrm flipV="1">
            <a:off x="1687534" y="7818942"/>
            <a:ext cx="881408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1682994" y="6990702"/>
            <a:ext cx="1357" cy="837942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4902292" y="7323488"/>
            <a:ext cx="691446" cy="58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1" name="TextBox 100"/>
          <p:cNvSpPr txBox="1"/>
          <p:nvPr/>
        </p:nvSpPr>
        <p:spPr>
          <a:xfrm>
            <a:off x="4422834" y="6997170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-1.04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4383094" y="7841344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-1.18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3644449" y="7728426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-1.14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3105481" y="7721031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-1.12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2571898" y="7742432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-1.10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2580442" y="7039284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-1.08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3318571" y="7024435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-1.06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4032646" y="7001841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-1.05</a:t>
            </a:r>
          </a:p>
        </p:txBody>
      </p:sp>
      <p:sp>
        <p:nvSpPr>
          <p:cNvPr id="110" name="Rectangle 109"/>
          <p:cNvSpPr/>
          <p:nvPr/>
        </p:nvSpPr>
        <p:spPr>
          <a:xfrm flipH="1">
            <a:off x="3235003" y="3997502"/>
            <a:ext cx="499293" cy="2419201"/>
          </a:xfrm>
          <a:prstGeom prst="rect">
            <a:avLst/>
          </a:prstGeom>
          <a:noFill/>
          <a:ln w="1270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 sz="1246"/>
          </a:p>
        </p:txBody>
      </p:sp>
      <p:sp>
        <p:nvSpPr>
          <p:cNvPr id="111" name="TextBox 110"/>
          <p:cNvSpPr txBox="1"/>
          <p:nvPr/>
        </p:nvSpPr>
        <p:spPr>
          <a:xfrm>
            <a:off x="3208249" y="5032828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-1.30</a:t>
            </a:r>
          </a:p>
        </p:txBody>
      </p:sp>
      <p:sp>
        <p:nvSpPr>
          <p:cNvPr id="112" name="TextBox 111"/>
          <p:cNvSpPr txBox="1"/>
          <p:nvPr/>
        </p:nvSpPr>
        <p:spPr>
          <a:xfrm>
            <a:off x="4967426" y="6843101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Lift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4161591" y="985402"/>
            <a:ext cx="23048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 smtClean="0">
                <a:latin typeface="Bahnschrift Light Condensed" panose="020B0502040204020203" pitchFamily="34" charset="0"/>
              </a:rPr>
              <a:t>-1.06	Control Room</a:t>
            </a:r>
          </a:p>
          <a:p>
            <a:endParaRPr lang="nl-NL" sz="1400" b="1" dirty="0" smtClean="0">
              <a:latin typeface="Bahnschrift Light Condensed" panose="020B0502040204020203" pitchFamily="34" charset="0"/>
            </a:endParaRPr>
          </a:p>
          <a:p>
            <a:endParaRPr lang="nl-NL" sz="1400" b="1" dirty="0" smtClean="0">
              <a:latin typeface="Bahnschrift Light Condensed" panose="020B0502040204020203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162052" y="412439"/>
            <a:ext cx="2642600" cy="584775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r>
              <a:rPr lang="nl-NL" sz="3200" dirty="0" smtClean="0">
                <a:solidFill>
                  <a:schemeClr val="bg1"/>
                </a:solidFill>
                <a:latin typeface="Bahnschrift Light" panose="020B0502040204020203" pitchFamily="34" charset="0"/>
              </a:rPr>
              <a:t>Floor</a:t>
            </a:r>
            <a:r>
              <a:rPr lang="nl-NL" sz="3200" dirty="0" smtClean="0">
                <a:solidFill>
                  <a:schemeClr val="bg1"/>
                </a:solidFill>
              </a:rPr>
              <a:t> </a:t>
            </a:r>
            <a:r>
              <a:rPr lang="nl-NL" sz="3200" dirty="0" smtClean="0">
                <a:solidFill>
                  <a:schemeClr val="bg1"/>
                </a:solidFill>
              </a:rPr>
              <a:t>-1</a:t>
            </a:r>
            <a:endParaRPr lang="nl-NL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9736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45"/>
          <p:cNvSpPr/>
          <p:nvPr/>
        </p:nvSpPr>
        <p:spPr>
          <a:xfrm>
            <a:off x="4558810" y="7029861"/>
            <a:ext cx="579133" cy="671102"/>
          </a:xfrm>
          <a:prstGeom prst="rect">
            <a:avLst/>
          </a:prstGeom>
          <a:noFill/>
          <a:ln w="12700" cap="flat" cmpd="sng" algn="ctr">
            <a:solidFill>
              <a:schemeClr val="dk1"/>
            </a:solidFill>
            <a:prstDash val="dash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 sz="1246"/>
          </a:p>
        </p:txBody>
      </p:sp>
      <p:sp>
        <p:nvSpPr>
          <p:cNvPr id="20" name="Rectangle 19"/>
          <p:cNvSpPr/>
          <p:nvPr/>
        </p:nvSpPr>
        <p:spPr>
          <a:xfrm>
            <a:off x="3734299" y="4039166"/>
            <a:ext cx="1403938" cy="3659603"/>
          </a:xfrm>
          <a:prstGeom prst="rect">
            <a:avLst/>
          </a:prstGeom>
          <a:noFill/>
          <a:ln w="1270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 sz="1246"/>
          </a:p>
        </p:txBody>
      </p:sp>
      <p:sp>
        <p:nvSpPr>
          <p:cNvPr id="21" name="Rectangle 20"/>
          <p:cNvSpPr/>
          <p:nvPr/>
        </p:nvSpPr>
        <p:spPr>
          <a:xfrm>
            <a:off x="740787" y="5274632"/>
            <a:ext cx="1403938" cy="2724764"/>
          </a:xfrm>
          <a:prstGeom prst="rect">
            <a:avLst/>
          </a:prstGeom>
          <a:noFill/>
          <a:ln w="1270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 sz="1246"/>
          </a:p>
        </p:txBody>
      </p:sp>
      <p:sp>
        <p:nvSpPr>
          <p:cNvPr id="22" name="Rectangle 21"/>
          <p:cNvSpPr/>
          <p:nvPr/>
        </p:nvSpPr>
        <p:spPr>
          <a:xfrm>
            <a:off x="2636390" y="5012560"/>
            <a:ext cx="1097909" cy="2686207"/>
          </a:xfrm>
          <a:prstGeom prst="rect">
            <a:avLst/>
          </a:prstGeom>
          <a:noFill/>
          <a:ln w="1270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 sz="1246"/>
          </a:p>
        </p:txBody>
      </p:sp>
      <p:sp>
        <p:nvSpPr>
          <p:cNvPr id="23" name="Rectangle 22"/>
          <p:cNvSpPr/>
          <p:nvPr/>
        </p:nvSpPr>
        <p:spPr>
          <a:xfrm>
            <a:off x="751540" y="5012563"/>
            <a:ext cx="1884847" cy="262066"/>
          </a:xfrm>
          <a:prstGeom prst="rect">
            <a:avLst/>
          </a:prstGeom>
          <a:solidFill>
            <a:schemeClr val="tx1"/>
          </a:solidFill>
          <a:ln w="1270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 sz="1246"/>
          </a:p>
        </p:txBody>
      </p:sp>
      <p:cxnSp>
        <p:nvCxnSpPr>
          <p:cNvPr id="24" name="Straight Connector 23"/>
          <p:cNvCxnSpPr/>
          <p:nvPr/>
        </p:nvCxnSpPr>
        <p:spPr>
          <a:xfrm flipV="1">
            <a:off x="3133725" y="7698772"/>
            <a:ext cx="0" cy="300625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2104213" y="7999395"/>
            <a:ext cx="2126525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742179" y="3646061"/>
            <a:ext cx="0" cy="166712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737251" y="3642023"/>
            <a:ext cx="5079307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4230738" y="7994637"/>
            <a:ext cx="0" cy="137160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4230733" y="9357644"/>
            <a:ext cx="914400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>
          <a:xfrm flipH="1">
            <a:off x="4904247" y="7586453"/>
            <a:ext cx="692610" cy="1889911"/>
          </a:xfrm>
          <a:prstGeom prst="ellipse">
            <a:avLst/>
          </a:prstGeom>
          <a:solidFill>
            <a:schemeClr val="bg1"/>
          </a:solidFill>
          <a:ln w="1270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 sz="1246"/>
          </a:p>
        </p:txBody>
      </p:sp>
      <p:cxnSp>
        <p:nvCxnSpPr>
          <p:cNvPr id="31" name="Straight Connector 30"/>
          <p:cNvCxnSpPr/>
          <p:nvPr/>
        </p:nvCxnSpPr>
        <p:spPr>
          <a:xfrm>
            <a:off x="4911819" y="8343310"/>
            <a:ext cx="676656" cy="58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230734" y="8953665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WC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967426" y="7862002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Lift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733800" y="5066114"/>
            <a:ext cx="536050" cy="970059"/>
          </a:xfrm>
          <a:prstGeom prst="rect">
            <a:avLst/>
          </a:prstGeom>
          <a:noFill/>
          <a:ln w="1270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 sz="1246"/>
          </a:p>
        </p:txBody>
      </p:sp>
      <p:sp>
        <p:nvSpPr>
          <p:cNvPr id="38" name="Rectangle 37"/>
          <p:cNvSpPr/>
          <p:nvPr/>
        </p:nvSpPr>
        <p:spPr>
          <a:xfrm>
            <a:off x="3733711" y="6036173"/>
            <a:ext cx="537201" cy="1097281"/>
          </a:xfrm>
          <a:prstGeom prst="rect">
            <a:avLst/>
          </a:prstGeom>
          <a:noFill/>
          <a:ln w="12700" cap="flat" cmpd="sng" algn="ctr">
            <a:solidFill>
              <a:schemeClr val="dk1"/>
            </a:solidFill>
            <a:prstDash val="dash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 sz="1246"/>
          </a:p>
        </p:txBody>
      </p:sp>
      <p:sp>
        <p:nvSpPr>
          <p:cNvPr id="39" name="Rectangle 38"/>
          <p:cNvSpPr/>
          <p:nvPr/>
        </p:nvSpPr>
        <p:spPr>
          <a:xfrm>
            <a:off x="3734005" y="7133454"/>
            <a:ext cx="540065" cy="567509"/>
          </a:xfrm>
          <a:prstGeom prst="rect">
            <a:avLst/>
          </a:prstGeom>
          <a:noFill/>
          <a:ln w="12700" cap="flat" cmpd="sng" algn="ctr">
            <a:solidFill>
              <a:schemeClr val="dk1"/>
            </a:solidFill>
            <a:prstDash val="dash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 sz="1246"/>
          </a:p>
        </p:txBody>
      </p:sp>
      <p:sp>
        <p:nvSpPr>
          <p:cNvPr id="40" name="Rectangle 39"/>
          <p:cNvSpPr/>
          <p:nvPr/>
        </p:nvSpPr>
        <p:spPr>
          <a:xfrm>
            <a:off x="3734298" y="4040397"/>
            <a:ext cx="535551" cy="1025718"/>
          </a:xfrm>
          <a:prstGeom prst="rect">
            <a:avLst/>
          </a:prstGeom>
          <a:noFill/>
          <a:ln w="12700" cap="flat" cmpd="sng" algn="ctr">
            <a:solidFill>
              <a:schemeClr val="dk1"/>
            </a:solidFill>
            <a:prstDash val="dash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 sz="1246"/>
          </a:p>
        </p:txBody>
      </p:sp>
      <p:sp>
        <p:nvSpPr>
          <p:cNvPr id="41" name="Rectangle 40"/>
          <p:cNvSpPr/>
          <p:nvPr/>
        </p:nvSpPr>
        <p:spPr>
          <a:xfrm>
            <a:off x="4559104" y="4037460"/>
            <a:ext cx="579133" cy="1108169"/>
          </a:xfrm>
          <a:prstGeom prst="rect">
            <a:avLst/>
          </a:prstGeom>
          <a:noFill/>
          <a:ln w="12700" cap="flat" cmpd="sng" algn="ctr">
            <a:solidFill>
              <a:schemeClr val="dk1"/>
            </a:solidFill>
            <a:prstDash val="dash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 sz="1246"/>
          </a:p>
        </p:txBody>
      </p:sp>
      <p:sp>
        <p:nvSpPr>
          <p:cNvPr id="42" name="Rectangle 41"/>
          <p:cNvSpPr/>
          <p:nvPr/>
        </p:nvSpPr>
        <p:spPr>
          <a:xfrm>
            <a:off x="4558957" y="5143596"/>
            <a:ext cx="579133" cy="566575"/>
          </a:xfrm>
          <a:prstGeom prst="rect">
            <a:avLst/>
          </a:prstGeom>
          <a:noFill/>
          <a:ln w="12700" cap="flat" cmpd="sng" algn="ctr">
            <a:solidFill>
              <a:schemeClr val="dk1"/>
            </a:solidFill>
            <a:prstDash val="dash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 sz="1246"/>
          </a:p>
        </p:txBody>
      </p:sp>
      <p:sp>
        <p:nvSpPr>
          <p:cNvPr id="44" name="Rectangle 43"/>
          <p:cNvSpPr/>
          <p:nvPr/>
        </p:nvSpPr>
        <p:spPr>
          <a:xfrm>
            <a:off x="4558810" y="5708993"/>
            <a:ext cx="579133" cy="525743"/>
          </a:xfrm>
          <a:prstGeom prst="rect">
            <a:avLst/>
          </a:prstGeom>
          <a:noFill/>
          <a:ln w="12700" cap="flat" cmpd="sng" algn="ctr">
            <a:solidFill>
              <a:schemeClr val="dk1"/>
            </a:solidFill>
            <a:prstDash val="dash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 sz="1246"/>
          </a:p>
        </p:txBody>
      </p:sp>
      <p:sp>
        <p:nvSpPr>
          <p:cNvPr id="45" name="Rectangle 44"/>
          <p:cNvSpPr/>
          <p:nvPr/>
        </p:nvSpPr>
        <p:spPr>
          <a:xfrm>
            <a:off x="4558810" y="6234736"/>
            <a:ext cx="579133" cy="795125"/>
          </a:xfrm>
          <a:prstGeom prst="rect">
            <a:avLst/>
          </a:prstGeom>
          <a:noFill/>
          <a:ln w="12700" cap="flat" cmpd="sng" algn="ctr">
            <a:solidFill>
              <a:schemeClr val="dk1"/>
            </a:solidFill>
            <a:prstDash val="dash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 sz="1246"/>
          </a:p>
        </p:txBody>
      </p:sp>
      <p:sp>
        <p:nvSpPr>
          <p:cNvPr id="47" name="TextBox 46"/>
          <p:cNvSpPr txBox="1"/>
          <p:nvPr/>
        </p:nvSpPr>
        <p:spPr>
          <a:xfrm>
            <a:off x="3706703" y="5424301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-2.27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970855" y="4168938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-2.40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2857326" y="6028612"/>
            <a:ext cx="55279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-2.35</a:t>
            </a:r>
          </a:p>
          <a:p>
            <a:pPr algn="ctr"/>
            <a:r>
              <a:rPr lang="nl-NL" sz="1400" b="1" dirty="0">
                <a:latin typeface="Bahnschrift Light Condensed" panose="020B0502040204020203" pitchFamily="34" charset="0"/>
              </a:rPr>
              <a:t>-</a:t>
            </a:r>
            <a:r>
              <a:rPr lang="nl-NL" sz="1400" b="1" dirty="0" smtClean="0">
                <a:latin typeface="Bahnschrift Light Condensed" panose="020B0502040204020203" pitchFamily="34" charset="0"/>
              </a:rPr>
              <a:t>2.36</a:t>
            </a:r>
          </a:p>
          <a:p>
            <a:pPr algn="ctr"/>
            <a:r>
              <a:rPr lang="nl-NL" sz="1400" b="1" dirty="0">
                <a:latin typeface="Bahnschrift Light Condensed" panose="020B0502040204020203" pitchFamily="34" charset="0"/>
              </a:rPr>
              <a:t>-</a:t>
            </a:r>
            <a:r>
              <a:rPr lang="nl-NL" sz="1400" b="1" dirty="0" smtClean="0">
                <a:latin typeface="Bahnschrift Light Condensed" panose="020B0502040204020203" pitchFamily="34" charset="0"/>
              </a:rPr>
              <a:t>2.37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145501" y="6478409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-2.60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40787" y="1070087"/>
            <a:ext cx="2212127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 smtClean="0">
                <a:latin typeface="Bahnschrift Light Condensed" panose="020B0502040204020203" pitchFamily="34" charset="0"/>
              </a:rPr>
              <a:t>A	User station 1</a:t>
            </a:r>
          </a:p>
          <a:p>
            <a:r>
              <a:rPr lang="nl-NL" sz="1400" b="1" dirty="0">
                <a:latin typeface="Bahnschrift Light Condensed" panose="020B0502040204020203" pitchFamily="34" charset="0"/>
              </a:rPr>
              <a:t>	</a:t>
            </a:r>
            <a:r>
              <a:rPr lang="nl-NL" sz="1400" dirty="0" smtClean="0">
                <a:latin typeface="Bahnschrift Light Condensed" panose="020B0502040204020203" pitchFamily="34" charset="0"/>
              </a:rPr>
              <a:t>empty</a:t>
            </a:r>
          </a:p>
          <a:p>
            <a:r>
              <a:rPr lang="nl-NL" sz="1400" b="1" dirty="0" smtClean="0">
                <a:latin typeface="Bahnschrift Light Condensed" panose="020B0502040204020203" pitchFamily="34" charset="0"/>
              </a:rPr>
              <a:t>B	User station 2</a:t>
            </a:r>
          </a:p>
          <a:p>
            <a:r>
              <a:rPr lang="nl-NL" sz="1400" b="1" dirty="0">
                <a:latin typeface="Bahnschrift Light Condensed" panose="020B0502040204020203" pitchFamily="34" charset="0"/>
              </a:rPr>
              <a:t>	</a:t>
            </a:r>
            <a:r>
              <a:rPr lang="nl-NL" sz="1400" dirty="0" smtClean="0">
                <a:latin typeface="Bahnschrift Light Condensed" panose="020B0502040204020203" pitchFamily="34" charset="0"/>
              </a:rPr>
              <a:t>Electrically detected EPR 	spectroscopy</a:t>
            </a:r>
          </a:p>
          <a:p>
            <a:r>
              <a:rPr lang="nl-NL" sz="1400" b="1" dirty="0" smtClean="0">
                <a:latin typeface="Bahnschrift Light Condensed" panose="020B0502040204020203" pitchFamily="34" charset="0"/>
              </a:rPr>
              <a:t>-2.27	User station 3</a:t>
            </a:r>
          </a:p>
          <a:p>
            <a:r>
              <a:rPr lang="nl-NL" sz="1400" b="1" dirty="0">
                <a:latin typeface="Bahnschrift Light Condensed" panose="020B0502040204020203" pitchFamily="34" charset="0"/>
              </a:rPr>
              <a:t>	</a:t>
            </a:r>
            <a:r>
              <a:rPr lang="nl-NL" sz="1400" dirty="0" smtClean="0">
                <a:latin typeface="Bahnschrift Light Condensed" panose="020B0502040204020203" pitchFamily="34" charset="0"/>
              </a:rPr>
              <a:t>Ultrafast laser system</a:t>
            </a:r>
            <a:endParaRPr lang="nl-NL" sz="1400" b="1" dirty="0" smtClean="0">
              <a:latin typeface="Bahnschrift Light Condensed" panose="020B0502040204020203" pitchFamily="34" charset="0"/>
            </a:endParaRPr>
          </a:p>
          <a:p>
            <a:r>
              <a:rPr lang="nl-NL" sz="1400" b="1" dirty="0">
                <a:latin typeface="Bahnschrift Light Condensed" panose="020B0502040204020203" pitchFamily="34" charset="0"/>
              </a:rPr>
              <a:t>C</a:t>
            </a:r>
            <a:r>
              <a:rPr lang="nl-NL" sz="1400" b="1" dirty="0" smtClean="0">
                <a:latin typeface="Bahnschrift Light Condensed" panose="020B0502040204020203" pitchFamily="34" charset="0"/>
              </a:rPr>
              <a:t>	 FLARE diagnostic station</a:t>
            </a:r>
          </a:p>
          <a:p>
            <a:r>
              <a:rPr lang="nl-NL" sz="1400" b="1" dirty="0">
                <a:latin typeface="Bahnschrift Light Condensed" panose="020B0502040204020203" pitchFamily="34" charset="0"/>
              </a:rPr>
              <a:t>D	User station 4</a:t>
            </a:r>
          </a:p>
          <a:p>
            <a:r>
              <a:rPr lang="nl-NL" sz="1400" b="1" dirty="0">
                <a:latin typeface="Bahnschrift Light Condensed" panose="020B0502040204020203" pitchFamily="34" charset="0"/>
              </a:rPr>
              <a:t>	</a:t>
            </a:r>
            <a:r>
              <a:rPr lang="nl-NL" sz="1400" dirty="0">
                <a:latin typeface="Bahnschrift Light Condensed" panose="020B0502040204020203" pitchFamily="34" charset="0"/>
              </a:rPr>
              <a:t>Multipurpose beam port 	with optical table</a:t>
            </a:r>
          </a:p>
          <a:p>
            <a:endParaRPr lang="nl-NL" sz="1400" b="1" dirty="0" smtClean="0">
              <a:latin typeface="Bahnschrift Light Condensed" panose="020B0502040204020203" pitchFamily="34" charset="0"/>
            </a:endParaRPr>
          </a:p>
          <a:p>
            <a:r>
              <a:rPr lang="nl-NL" sz="1400" b="1" dirty="0">
                <a:latin typeface="Bahnschrift Light Condensed" panose="020B0502040204020203" pitchFamily="34" charset="0"/>
              </a:rPr>
              <a:t>	</a:t>
            </a:r>
            <a:endParaRPr lang="nl-NL" sz="1400" b="1" dirty="0" smtClean="0">
              <a:latin typeface="Bahnschrift Light Condensed" panose="020B0502040204020203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3742312" y="1070087"/>
            <a:ext cx="2212127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 smtClean="0">
                <a:latin typeface="Bahnschrift Light Condensed" panose="020B0502040204020203" pitchFamily="34" charset="0"/>
              </a:rPr>
              <a:t>E	User station 5</a:t>
            </a:r>
          </a:p>
          <a:p>
            <a:r>
              <a:rPr lang="nl-NL" sz="1400" b="1" dirty="0">
                <a:latin typeface="Bahnschrift Light Condensed" panose="020B0502040204020203" pitchFamily="34" charset="0"/>
              </a:rPr>
              <a:t>	</a:t>
            </a:r>
            <a:r>
              <a:rPr lang="nl-NL" sz="1400" dirty="0" smtClean="0">
                <a:latin typeface="Bahnschrift Light Condensed" panose="020B0502040204020203" pitchFamily="34" charset="0"/>
              </a:rPr>
              <a:t>Laser Desoption Molecular 	beam apparatus</a:t>
            </a:r>
          </a:p>
          <a:p>
            <a:r>
              <a:rPr lang="nl-NL" sz="1400" b="1" dirty="0" smtClean="0">
                <a:latin typeface="Bahnschrift Light Condensed" panose="020B0502040204020203" pitchFamily="34" charset="0"/>
              </a:rPr>
              <a:t>F	User station 6</a:t>
            </a:r>
          </a:p>
          <a:p>
            <a:r>
              <a:rPr lang="nl-NL" sz="1400" b="1" dirty="0">
                <a:latin typeface="Bahnschrift Light Condensed" panose="020B0502040204020203" pitchFamily="34" charset="0"/>
              </a:rPr>
              <a:t>	</a:t>
            </a:r>
            <a:r>
              <a:rPr lang="nl-NL" sz="1400" dirty="0" smtClean="0">
                <a:latin typeface="Bahnschrift Light Condensed" panose="020B0502040204020203" pitchFamily="34" charset="0"/>
              </a:rPr>
              <a:t>Cold 22-pole ion trap</a:t>
            </a:r>
          </a:p>
          <a:p>
            <a:r>
              <a:rPr lang="nl-NL" sz="1400" b="1" dirty="0" smtClean="0">
                <a:latin typeface="Bahnschrift Light Condensed" panose="020B0502040204020203" pitchFamily="34" charset="0"/>
              </a:rPr>
              <a:t>G	User station 7</a:t>
            </a:r>
          </a:p>
          <a:p>
            <a:r>
              <a:rPr lang="nl-NL" sz="1400" b="1" dirty="0">
                <a:latin typeface="Bahnschrift Light Condensed" panose="020B0502040204020203" pitchFamily="34" charset="0"/>
              </a:rPr>
              <a:t>	</a:t>
            </a:r>
            <a:r>
              <a:rPr lang="nl-NL" sz="1400" dirty="0" smtClean="0">
                <a:latin typeface="Bahnschrift Light Condensed" panose="020B0502040204020203" pitchFamily="34" charset="0"/>
              </a:rPr>
              <a:t>Beamline contruction</a:t>
            </a:r>
            <a:endParaRPr lang="nl-NL" sz="1400" b="1" dirty="0" smtClean="0">
              <a:latin typeface="Bahnschrift Light Condensed" panose="020B0502040204020203" pitchFamily="34" charset="0"/>
            </a:endParaRPr>
          </a:p>
          <a:p>
            <a:r>
              <a:rPr lang="nl-NL" sz="1400" b="1" dirty="0" smtClean="0">
                <a:latin typeface="Bahnschrift Light Condensed" panose="020B0502040204020203" pitchFamily="34" charset="0"/>
              </a:rPr>
              <a:t>H	User station 8</a:t>
            </a:r>
          </a:p>
          <a:p>
            <a:r>
              <a:rPr lang="nl-NL" sz="1400" b="1" dirty="0">
                <a:latin typeface="Bahnschrift Light Condensed" panose="020B0502040204020203" pitchFamily="34" charset="0"/>
              </a:rPr>
              <a:t>	</a:t>
            </a:r>
            <a:r>
              <a:rPr lang="nl-NL" sz="1400" dirty="0" smtClean="0">
                <a:latin typeface="Bahnschrift Light Condensed" panose="020B0502040204020203" pitchFamily="34" charset="0"/>
              </a:rPr>
              <a:t>Multipurpose station with 	optical table</a:t>
            </a:r>
            <a:endParaRPr lang="nl-NL" sz="1400" b="1" dirty="0" smtClean="0">
              <a:latin typeface="Bahnschrift Light Condensed" panose="020B0502040204020203" pitchFamily="34" charset="0"/>
            </a:endParaRPr>
          </a:p>
          <a:p>
            <a:r>
              <a:rPr lang="nl-NL" sz="1400" b="1" dirty="0">
                <a:latin typeface="Bahnschrift Light Condensed" panose="020B0502040204020203" pitchFamily="34" charset="0"/>
              </a:rPr>
              <a:t>	</a:t>
            </a:r>
            <a:endParaRPr lang="nl-NL" sz="1400" b="1" dirty="0" smtClean="0">
              <a:latin typeface="Bahnschrift Light Condensed" panose="020B0502040204020203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3739862" y="7237065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>
                <a:latin typeface="Bahnschrift Light Condensed" panose="020B0502040204020203" pitchFamily="34" charset="0"/>
              </a:rPr>
              <a:t>A</a:t>
            </a:r>
            <a:endParaRPr lang="nl-NL" sz="1400" b="1" dirty="0" smtClean="0">
              <a:latin typeface="Bahnschrift Light Condensed" panose="020B0502040204020203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739862" y="6421787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B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3739862" y="4402728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C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573881" y="4446029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D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4573881" y="5266777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E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4573881" y="5821822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F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4573881" y="6448166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G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4573881" y="7189001"/>
            <a:ext cx="55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>
                <a:latin typeface="Bahnschrift Light Condensed" panose="020B0502040204020203" pitchFamily="34" charset="0"/>
              </a:rPr>
              <a:t>H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162052" y="412439"/>
            <a:ext cx="2642600" cy="584775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r>
              <a:rPr lang="nl-NL" sz="3200" dirty="0" smtClean="0">
                <a:solidFill>
                  <a:schemeClr val="bg1"/>
                </a:solidFill>
                <a:latin typeface="Bahnschrift Light" panose="020B0502040204020203" pitchFamily="34" charset="0"/>
              </a:rPr>
              <a:t>Floor</a:t>
            </a:r>
            <a:r>
              <a:rPr lang="nl-NL" sz="3200" dirty="0" smtClean="0">
                <a:solidFill>
                  <a:schemeClr val="bg1"/>
                </a:solidFill>
              </a:rPr>
              <a:t> </a:t>
            </a:r>
            <a:r>
              <a:rPr lang="nl-NL" sz="3200" dirty="0" smtClean="0">
                <a:solidFill>
                  <a:schemeClr val="bg1"/>
                </a:solidFill>
              </a:rPr>
              <a:t>-2</a:t>
            </a:r>
            <a:endParaRPr lang="nl-NL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0822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396</TotalTime>
  <Words>260</Words>
  <Application>Microsoft Office PowerPoint</Application>
  <PresentationFormat>A4 Paper (210x297 mm)</PresentationFormat>
  <Paragraphs>114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Bahnschrift Light</vt:lpstr>
      <vt:lpstr>Bahnschrift Light Condensed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Radboud University Nijmegen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Marije Barel</dc:creator>
  <cp:lastModifiedBy>Marije Barel</cp:lastModifiedBy>
  <cp:revision>25</cp:revision>
  <cp:lastPrinted>2020-10-30T10:45:59Z</cp:lastPrinted>
  <dcterms:created xsi:type="dcterms:W3CDTF">2020-10-23T10:59:09Z</dcterms:created>
  <dcterms:modified xsi:type="dcterms:W3CDTF">2020-10-30T12:44:09Z</dcterms:modified>
</cp:coreProperties>
</file>